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85" r:id="rId3"/>
    <p:sldId id="259" r:id="rId4"/>
    <p:sldId id="261" r:id="rId5"/>
    <p:sldId id="280" r:id="rId6"/>
    <p:sldId id="282" r:id="rId7"/>
    <p:sldId id="283" r:id="rId8"/>
    <p:sldId id="28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>
        <p:scale>
          <a:sx n="67" d="100"/>
          <a:sy n="67" d="100"/>
        </p:scale>
        <p:origin x="-2058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D5DC-CD91-4A53-8FD1-D689869B1F70}" type="datetimeFigureOut">
              <a:rPr lang="es-CO" smtClean="0"/>
              <a:t>27/10/2015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C1F66-13FC-43A6-A1F8-90CF3DFFD4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5623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C6D7-2024-4570-B9B0-34CE2086A7F5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00B5-002E-4AD9-9F72-17E9C66DFC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C6D7-2024-4570-B9B0-34CE2086A7F5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00B5-002E-4AD9-9F72-17E9C66DFC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C6D7-2024-4570-B9B0-34CE2086A7F5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00B5-002E-4AD9-9F72-17E9C66DFC1D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C6D7-2024-4570-B9B0-34CE2086A7F5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00B5-002E-4AD9-9F72-17E9C66DFC1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C6D7-2024-4570-B9B0-34CE2086A7F5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00B5-002E-4AD9-9F72-17E9C66DFC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C6D7-2024-4570-B9B0-34CE2086A7F5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00B5-002E-4AD9-9F72-17E9C66DFC1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C6D7-2024-4570-B9B0-34CE2086A7F5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00B5-002E-4AD9-9F72-17E9C66DFC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C6D7-2024-4570-B9B0-34CE2086A7F5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00B5-002E-4AD9-9F72-17E9C66DFC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C6D7-2024-4570-B9B0-34CE2086A7F5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00B5-002E-4AD9-9F72-17E9C66DFC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C6D7-2024-4570-B9B0-34CE2086A7F5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00B5-002E-4AD9-9F72-17E9C66DFC1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C6D7-2024-4570-B9B0-34CE2086A7F5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00B5-002E-4AD9-9F72-17E9C66DFC1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0B8C6D7-2024-4570-B9B0-34CE2086A7F5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BC900B5-002E-4AD9-9F72-17E9C66DFC1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fbcdn-sphotos-g-a.akamaihd.net/hphotos-ak-xap1/v/t1.0-9/10636209_528758413935361_3676830278061421965_n.jpg?oh=03ca6590de74d6a2a4d1974664066eb0&amp;oe=54EA4217&amp;__gda__=1424363211_f9825bf42762d233adb5ea6a464a06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378437"/>
            <a:ext cx="1152128" cy="121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539552" y="692697"/>
            <a:ext cx="7776864" cy="5295794"/>
          </a:xfrm>
        </p:spPr>
        <p:txBody>
          <a:bodyPr>
            <a:noAutofit/>
          </a:bodyPr>
          <a:lstStyle/>
          <a:p>
            <a:r>
              <a:rPr lang="es-ES" sz="5400" b="1" dirty="0" smtClean="0">
                <a:solidFill>
                  <a:schemeClr val="tx2">
                    <a:lumMod val="75000"/>
                  </a:schemeClr>
                </a:solidFill>
              </a:rPr>
              <a:t>LINEAMIENTOS GENERALES</a:t>
            </a: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</a:rPr>
              <a:t>ÁREA:</a:t>
            </a:r>
            <a:br>
              <a:rPr lang="es-ES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</a:rPr>
              <a:t>GESTIÓN ADMINISTRATIVA Y FINANCIERA</a:t>
            </a:r>
            <a:br>
              <a:rPr lang="es-ES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3600" b="1" dirty="0">
                <a:solidFill>
                  <a:schemeClr val="tx2">
                    <a:lumMod val="75000"/>
                  </a:schemeClr>
                </a:solidFill>
              </a:rPr>
            </a:br>
            <a:endParaRPr lang="es-E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02431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755576" y="2708920"/>
            <a:ext cx="7772400" cy="1524000"/>
          </a:xfrm>
        </p:spPr>
        <p:txBody>
          <a:bodyPr>
            <a:noAutofit/>
          </a:bodyPr>
          <a:lstStyle/>
          <a:p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Asesoras:</a:t>
            </a:r>
            <a:br>
              <a:rPr lang="es-ES" sz="2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Tatiana Clavijo</a:t>
            </a:r>
            <a:br>
              <a:rPr lang="es-ES" sz="2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Jenny Londoño</a:t>
            </a:r>
            <a:r>
              <a:rPr lang="es-ES" sz="2800" dirty="0"/>
              <a:t/>
            </a:r>
            <a:br>
              <a:rPr lang="es-ES" sz="2800" dirty="0"/>
            </a:br>
            <a:endParaRPr lang="es-ES" sz="2800" dirty="0"/>
          </a:p>
        </p:txBody>
      </p:sp>
      <p:sp>
        <p:nvSpPr>
          <p:cNvPr id="2" name="1 Marcador de contenido"/>
          <p:cNvSpPr>
            <a:spLocks noGrp="1"/>
          </p:cNvSpPr>
          <p:nvPr>
            <p:ph type="body" idx="1"/>
          </p:nvPr>
        </p:nvSpPr>
        <p:spPr>
          <a:xfrm>
            <a:off x="1259632" y="980728"/>
            <a:ext cx="7019399" cy="1252505"/>
          </a:xfrm>
        </p:spPr>
        <p:txBody>
          <a:bodyPr>
            <a:noAutofit/>
          </a:bodyPr>
          <a:lstStyle/>
          <a:p>
            <a:r>
              <a:rPr lang="es-ES" sz="3200" b="1" dirty="0">
                <a:solidFill>
                  <a:schemeClr val="tx1"/>
                </a:solidFill>
              </a:rPr>
              <a:t>Coordinadora:</a:t>
            </a:r>
            <a:br>
              <a:rPr lang="es-ES" sz="3200" b="1" dirty="0">
                <a:solidFill>
                  <a:schemeClr val="tx1"/>
                </a:solidFill>
              </a:rPr>
            </a:br>
            <a:r>
              <a:rPr lang="es-ES" sz="3200" b="1" dirty="0">
                <a:solidFill>
                  <a:schemeClr val="tx1"/>
                </a:solidFill>
              </a:rPr>
              <a:t>Angélica María </a:t>
            </a:r>
            <a:r>
              <a:rPr lang="es-ES" sz="3200" b="1" dirty="0" smtClean="0">
                <a:solidFill>
                  <a:schemeClr val="tx1"/>
                </a:solidFill>
              </a:rPr>
              <a:t>Payares</a:t>
            </a:r>
          </a:p>
          <a:p>
            <a:r>
              <a:rPr lang="es-ES" sz="2800" dirty="0">
                <a:solidFill>
                  <a:schemeClr val="tx1"/>
                </a:solidFill>
              </a:rPr>
              <a:t>gestionadmiyfinancierac.matiz@gmail.com</a:t>
            </a:r>
            <a:endParaRPr lang="es-E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057812"/>
      </p:ext>
    </p:extLst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fbcdn-sphotos-g-a.akamaihd.net/hphotos-ak-xap1/v/t1.0-9/10636209_528758413935361_3676830278061421965_n.jpg?oh=03ca6590de74d6a2a4d1974664066eb0&amp;oe=54EA4217&amp;__gda__=1424363211_f9825bf42762d233adb5ea6a464a06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51278"/>
            <a:ext cx="936104" cy="99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Formatos que maneja el Área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4"/>
          </p:nvPr>
        </p:nvSpPr>
        <p:spPr>
          <a:xfrm>
            <a:off x="747006" y="2234301"/>
            <a:ext cx="7639760" cy="3447288"/>
          </a:xfrm>
        </p:spPr>
        <p:txBody>
          <a:bodyPr>
            <a:normAutofit fontScale="92500"/>
          </a:bodyPr>
          <a:lstStyle/>
          <a:p>
            <a:r>
              <a:rPr lang="es-PE" dirty="0"/>
              <a:t>Formato integral de asistencia </a:t>
            </a:r>
          </a:p>
          <a:p>
            <a:r>
              <a:rPr lang="es-PE" dirty="0"/>
              <a:t>Formato recolección de fondo</a:t>
            </a:r>
          </a:p>
          <a:p>
            <a:r>
              <a:rPr lang="es-PE" dirty="0"/>
              <a:t>Formato liquidación de nómina</a:t>
            </a:r>
          </a:p>
          <a:p>
            <a:r>
              <a:rPr lang="es-PE" dirty="0"/>
              <a:t>Formato de bitácora</a:t>
            </a:r>
          </a:p>
          <a:p>
            <a:r>
              <a:rPr lang="es-PE" dirty="0"/>
              <a:t>Formato de acta </a:t>
            </a:r>
          </a:p>
          <a:p>
            <a:r>
              <a:rPr lang="es-PE" dirty="0"/>
              <a:t>Tabla de asignación </a:t>
            </a:r>
            <a:r>
              <a:rPr lang="es-PE" dirty="0" smtClean="0"/>
              <a:t>salarial</a:t>
            </a:r>
          </a:p>
          <a:p>
            <a:r>
              <a:rPr lang="es-PE" dirty="0" smtClean="0"/>
              <a:t>Carpeta de incapacidad (medicas. Entrevistas, tramite de patrocinio, visita a pyme, duelos o calamidad domestica).  </a:t>
            </a:r>
            <a:endParaRPr lang="es-PE" dirty="0"/>
          </a:p>
          <a:p>
            <a:endParaRPr lang="es-PE" dirty="0"/>
          </a:p>
          <a:p>
            <a:endParaRPr lang="es-PE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614662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Llamado a lista </a:t>
            </a:r>
            <a:br>
              <a:rPr lang="es-ES" dirty="0"/>
            </a:br>
            <a:endParaRPr lang="es-ES" dirty="0"/>
          </a:p>
        </p:txBody>
      </p:sp>
      <p:pic>
        <p:nvPicPr>
          <p:cNvPr id="5" name="Picture 2" descr="https://fbcdn-sphotos-g-a.akamaihd.net/hphotos-ak-xap1/v/t1.0-9/10636209_528758413935361_3676830278061421965_n.jpg?oh=03ca6590de74d6a2a4d1974664066eb0&amp;oe=54EA4217&amp;__gda__=1424363211_f9825bf42762d233adb5ea6a464a06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51278"/>
            <a:ext cx="936104" cy="99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3" y="1844824"/>
            <a:ext cx="7920880" cy="4281339"/>
          </a:xfrm>
        </p:spPr>
        <p:txBody>
          <a:bodyPr/>
          <a:lstStyle/>
          <a:p>
            <a:pPr marL="0" indent="0" algn="just">
              <a:buNone/>
            </a:pPr>
            <a:r>
              <a:rPr lang="es-PE" dirty="0"/>
              <a:t>El llamado a lista o la asistencia es uno de los aspectos más importantes dentro de Trabajando Juntos S.A.S. Por ello, el área de Gestión administrativa y financiera tiene la obligación de estar al día con esta. Se realizarán dos llamados a lista: El primero será a las 12:50 pm, primera franja. El segundo a las 2:40pm, segunda franja. </a:t>
            </a:r>
            <a:endParaRPr lang="es-PE" dirty="0" smtClean="0"/>
          </a:p>
          <a:p>
            <a:pPr marL="0" indent="0" algn="just">
              <a:buNone/>
            </a:pPr>
            <a:r>
              <a:rPr lang="es-PE" dirty="0" smtClean="0"/>
              <a:t>Para los colaboradores que tiene empresa por la mañana, el llamado a lista debe realizarse a las 7:50 am y  9:40 am. </a:t>
            </a:r>
            <a:endParaRPr lang="es-PE" dirty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9391264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524000"/>
          </a:xfrm>
        </p:spPr>
        <p:txBody>
          <a:bodyPr/>
          <a:lstStyle/>
          <a:p>
            <a:r>
              <a:rPr lang="es-PE" dirty="0"/>
              <a:t>Aspectos a </a:t>
            </a:r>
            <a:r>
              <a:rPr lang="es-PE" dirty="0" smtClean="0"/>
              <a:t>tener en cuenta:</a:t>
            </a:r>
            <a:endParaRPr lang="es-PE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1628800"/>
            <a:ext cx="7560840" cy="2304256"/>
          </a:xfrm>
        </p:spPr>
        <p:txBody>
          <a:bodyPr/>
          <a:lstStyle/>
          <a:p>
            <a:r>
              <a:rPr lang="es-PE" sz="2400" dirty="0">
                <a:solidFill>
                  <a:schemeClr val="tx2">
                    <a:lumMod val="75000"/>
                  </a:schemeClr>
                </a:solidFill>
              </a:rPr>
              <a:t>La puntualidad: Es de vital importancia llegar a tiempo a la empresa didáctica, el área de Gestión administrativa debe ser la primera en estar allí para realizar el llamado a lista a la hora establecida. Quien no llega a tiempo, tendrá falla. </a:t>
            </a:r>
          </a:p>
          <a:p>
            <a:endParaRPr lang="es-P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45224"/>
            <a:ext cx="11525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6139971"/>
      </p:ext>
    </p:extLst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4752528"/>
          </a:xfrm>
        </p:spPr>
        <p:txBody>
          <a:bodyPr>
            <a:normAutofit/>
          </a:bodyPr>
          <a:lstStyle/>
          <a:p>
            <a:pPr algn="l"/>
            <a:r>
              <a:rPr lang="es-PE" dirty="0" smtClean="0"/>
              <a:t>Recolección del </a:t>
            </a:r>
            <a:r>
              <a:rPr lang="es-PE" dirty="0" smtClean="0"/>
              <a:t>Fondo</a:t>
            </a:r>
            <a:r>
              <a:rPr lang="es-PE" dirty="0"/>
              <a:t/>
            </a:r>
            <a:br>
              <a:rPr lang="es-PE" dirty="0"/>
            </a:br>
            <a:r>
              <a:rPr lang="es-PE" sz="2700" dirty="0">
                <a:solidFill>
                  <a:schemeClr val="tx2">
                    <a:lumMod val="75000"/>
                  </a:schemeClr>
                </a:solidFill>
              </a:rPr>
              <a:t>El coordinador(a) tendrá contacto únicamente con la persona encargada de  cada área, ya sea asesoro coordinador de esta.  Con esto buscamos evitar inconvenientes o molestias al momento de recibir el dinero. </a:t>
            </a:r>
            <a:br>
              <a:rPr lang="es-PE" sz="27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PE" sz="2700" dirty="0">
                <a:solidFill>
                  <a:schemeClr val="tx2">
                    <a:lumMod val="75000"/>
                  </a:schemeClr>
                </a:solidFill>
              </a:rPr>
              <a:t>El fondo es de vital importancia en la empresa didáctica ya que éste ayuda a los eventos y programas a realizar que se tengan previstos. </a:t>
            </a:r>
            <a:br>
              <a:rPr lang="es-PE" sz="27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PE" sz="27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45224"/>
            <a:ext cx="11525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638389"/>
      </p:ext>
    </p:extLst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908720"/>
            <a:ext cx="7772400" cy="1524000"/>
          </a:xfrm>
        </p:spPr>
        <p:txBody>
          <a:bodyPr/>
          <a:lstStyle/>
          <a:p>
            <a:r>
              <a:rPr lang="es-PE" b="1" dirty="0"/>
              <a:t>Nueva propuesta del área 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23528" y="1916832"/>
            <a:ext cx="8064896" cy="2952328"/>
          </a:xfrm>
        </p:spPr>
        <p:txBody>
          <a:bodyPr>
            <a:normAutofit/>
          </a:bodyPr>
          <a:lstStyle/>
          <a:p>
            <a:pPr algn="just"/>
            <a:r>
              <a:rPr lang="es-PE" sz="2400" dirty="0">
                <a:solidFill>
                  <a:schemeClr val="tx2">
                    <a:lumMod val="75000"/>
                  </a:schemeClr>
                </a:solidFill>
              </a:rPr>
              <a:t>El área de Gestión administrativa y financiera va a verificar, a partir de la fecha, que todos los equipos que se encuentran en ésta, estén en buen estado y tengan buen funcionamiento. Si algo anda mal, el área, será la encargada de hacer el respectivo seguimiento y reportar los daños a </a:t>
            </a:r>
            <a:r>
              <a:rPr lang="es-PE" sz="2400" dirty="0" smtClean="0">
                <a:solidFill>
                  <a:schemeClr val="tx2">
                    <a:lumMod val="75000"/>
                  </a:schemeClr>
                </a:solidFill>
              </a:rPr>
              <a:t>la directora de Centro.</a:t>
            </a:r>
            <a:endParaRPr lang="es-PE" sz="2400" dirty="0">
              <a:solidFill>
                <a:schemeClr val="tx2">
                  <a:lumMod val="75000"/>
                </a:schemeClr>
              </a:solidFill>
            </a:endParaRPr>
          </a:p>
          <a:p>
            <a:endParaRPr lang="es-PE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17232"/>
            <a:ext cx="11525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179319"/>
      </p:ext>
    </p:extLst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836712"/>
            <a:ext cx="7772400" cy="1524000"/>
          </a:xfrm>
        </p:spPr>
        <p:txBody>
          <a:bodyPr/>
          <a:lstStyle/>
          <a:p>
            <a:r>
              <a:rPr lang="es-PE" dirty="0"/>
              <a:t>Forma de pago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8208912" cy="2880320"/>
          </a:xfrm>
        </p:spPr>
        <p:txBody>
          <a:bodyPr>
            <a:normAutofit fontScale="92500"/>
          </a:bodyPr>
          <a:lstStyle/>
          <a:p>
            <a:pPr algn="just"/>
            <a:r>
              <a:rPr lang="es-PE" sz="2400" dirty="0">
                <a:solidFill>
                  <a:schemeClr val="tx2">
                    <a:lumMod val="75000"/>
                  </a:schemeClr>
                </a:solidFill>
              </a:rPr>
              <a:t>Cada colaborador de la Empresa Didáctica trabajando juntos S.A.S, recibirá su salario mensualmente. Cada trabajador cuenta con unas tarjetas débito didácticas que permitirán retirar el pago.  </a:t>
            </a:r>
          </a:p>
          <a:p>
            <a:pPr algn="just"/>
            <a:endParaRPr lang="es-PE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s-PE" sz="2400" dirty="0">
                <a:solidFill>
                  <a:schemeClr val="tx2">
                    <a:lumMod val="75000"/>
                  </a:schemeClr>
                </a:solidFill>
              </a:rPr>
              <a:t>Por otro lado, el área, implementará, si es posible, las monedas de chocolates como incentivos para motivar a los empleados guiándonos en el plus de la empresa. </a:t>
            </a:r>
            <a:r>
              <a:rPr lang="es-PE" sz="2400" dirty="0" smtClean="0">
                <a:solidFill>
                  <a:schemeClr val="tx2">
                    <a:lumMod val="75000"/>
                  </a:schemeClr>
                </a:solidFill>
              </a:rPr>
              <a:t>(semana 6 y 10)</a:t>
            </a:r>
            <a:endParaRPr lang="es-PE" sz="2400" dirty="0">
              <a:solidFill>
                <a:schemeClr val="tx2">
                  <a:lumMod val="75000"/>
                </a:schemeClr>
              </a:solidFill>
            </a:endParaRPr>
          </a:p>
          <a:p>
            <a:endParaRPr lang="es-P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96" y="5638800"/>
            <a:ext cx="11525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2144902"/>
      </p:ext>
    </p:extLst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748</TotalTime>
  <Words>337</Words>
  <Application>Microsoft Office PowerPoint</Application>
  <PresentationFormat>Presentación en pantalla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Forma de onda</vt:lpstr>
      <vt:lpstr>LINEAMIENTOS GENERALES  ÁREA: GESTIÓN ADMINISTRATIVA Y FINANCIERA  </vt:lpstr>
      <vt:lpstr>Asesoras: Tatiana Clavijo Jenny Londoño </vt:lpstr>
      <vt:lpstr>Formatos que maneja el Área</vt:lpstr>
      <vt:lpstr> Llamado a lista  </vt:lpstr>
      <vt:lpstr>Aspectos a tener en cuenta:</vt:lpstr>
      <vt:lpstr>Recolección del Fondo El coordinador(a) tendrá contacto únicamente con la persona encargada de  cada área, ya sea asesoro coordinador de esta.  Con esto buscamos evitar inconvenientes o molestias al momento de recibir el dinero.  El fondo es de vital importancia en la empresa didáctica ya que éste ayuda a los eventos y programas a realizar que se tengan previstos.   </vt:lpstr>
      <vt:lpstr>Nueva propuesta del área </vt:lpstr>
      <vt:lpstr>Forma de pago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Mejorando tu Área</dc:title>
  <dc:creator>jorge</dc:creator>
  <cp:lastModifiedBy>jorge</cp:lastModifiedBy>
  <cp:revision>49</cp:revision>
  <dcterms:created xsi:type="dcterms:W3CDTF">2014-11-14T02:53:50Z</dcterms:created>
  <dcterms:modified xsi:type="dcterms:W3CDTF">2015-10-27T22:39:43Z</dcterms:modified>
</cp:coreProperties>
</file>